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97" r:id="rId2"/>
    <p:sldId id="309" r:id="rId3"/>
    <p:sldId id="258" r:id="rId4"/>
    <p:sldId id="304" r:id="rId5"/>
    <p:sldId id="305" r:id="rId6"/>
    <p:sldId id="310" r:id="rId7"/>
    <p:sldId id="311" r:id="rId8"/>
    <p:sldId id="312" r:id="rId9"/>
    <p:sldId id="313" r:id="rId10"/>
    <p:sldId id="314" r:id="rId11"/>
    <p:sldId id="30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6633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4" autoAdjust="0"/>
    <p:restoredTop sz="88797" autoAdjust="0"/>
  </p:normalViewPr>
  <p:slideViewPr>
    <p:cSldViewPr>
      <p:cViewPr varScale="1">
        <p:scale>
          <a:sx n="38" d="100"/>
          <a:sy n="38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62C4170B-6D3B-4EDF-B77C-9BA5BD5FD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7621B483-F92A-4E6B-9869-3FEB2E5F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1921C-654D-4138-AFFA-CA01BF74860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88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8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9583-0171-48E2-917A-90D99D91B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8E16-74BD-417A-867A-CDEB4ED5C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9BC66-9F6A-4127-91C7-9D35B60F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FA97-EB8F-4761-95B3-DB2CE462E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16A93-D07F-4847-9348-1969792B0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25E4-D773-4F30-A5C9-32C2463AC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8DEB-A060-45CB-9596-DDF6326DC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30173-29D7-4F10-BE81-EE22814C0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797A-90A1-41D7-B1BA-2782DFC05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07AC-0275-4EEF-9662-EDC02C9AD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667E-D56C-456A-8887-AE2B896D6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E853-AB07-4D98-B422-B1F7354A4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6D8F-E7A1-4AD5-9BDF-4C49CEBA0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77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77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77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77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77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77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80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80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8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5F08E32-3069-4062-B469-F5C3F1931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78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Luoc%20do.ppt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382000" cy="52578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981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  <a:latin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43576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  <a:latin typeface="Arial" charset="0"/>
            </a:endParaRPr>
          </a:p>
        </p:txBody>
      </p:sp>
      <p:pic>
        <p:nvPicPr>
          <p:cNvPr id="3078" name="Picture 6" descr="Picture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1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Picture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7800" y="609600"/>
            <a:ext cx="2997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9829800" y="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10287000" y="137160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9601200" y="266700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10210800" y="388620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88" name="AutoShape 12"/>
          <p:cNvSpPr>
            <a:spLocks noChangeArrowheads="1"/>
          </p:cNvSpPr>
          <p:nvPr/>
        </p:nvSpPr>
        <p:spPr bwMode="auto">
          <a:xfrm>
            <a:off x="9982200" y="541020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838200" y="2362200"/>
            <a:ext cx="75438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 HỌC: ĐỊA LÝ LỚP 5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07 -0.00787 C -0.11527 -0.16875 -0.1243 -0.32939 -0.22083 -0.46458 C -0.31753 -0.5993 -0.53611 -0.77222 -0.68576 -0.81782 C -0.83541 -0.86342 -1.05347 -0.87939 -1.11857 -0.73796 C -1.18333 -0.59629 -1.18802 -0.10046 -1.07604 0.03218 C -0.96389 0.16482 -0.47309 0.06158 -0.446 0.0588 C -0.41892 0.05602 -0.8243 0.09051 -0.91336 0.01528 C -1.0026 -0.05949 -1.06979 -0.36296 -0.9809 -0.3912 C -0.89218 -0.41944 -0.42083 -0.20763 -0.38107 -0.15439 C -0.34097 -0.10115 -0.72708 -0.00717 -0.74097 -0.07129 C -0.75451 -0.13518 -0.45382 -0.43773 -0.46336 -0.53773 C -0.47309 -0.63773 -0.6868 -0.75879 -0.79826 -0.67106 C -0.90989 -0.58333 -1.15312 -0.03842 -1.13333 -0.01134 C -1.11371 0.01598 -0.79722 -0.37407 -0.6809 -0.5081 C -0.56458 -0.64166 -0.50017 -0.728 -0.43576 -0.81435 " pathEditMode="relative" ptsTypes="aaaaaaaaaaaaaaA">
                                      <p:cBhvr>
                                        <p:cTn id="6" dur="6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C -0.1151 -0.32638 -0.23003 -0.65254 -0.37256 -0.64652 C -0.5151 -0.6405 -0.80885 -0.10879 -0.85503 0.03681 C -0.90121 0.18218 -0.64079 0.275 -0.65 0.22686 C -0.6592 0.17825 -0.82968 -0.23564 -0.91006 -0.25324 C -0.99045 -0.27129 -1.12256 0.03264 -1.13246 0.12014 C -1.14236 0.20741 -0.98072 0.38403 -0.96996 0.27014 C -0.9592 0.15602 -1.01336 -0.2037 -1.06753 -0.56342 " pathEditMode="relative" ptsTypes="aaaaaaaA">
                                      <p:cBhvr>
                                        <p:cTn id="8" dur="7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14815E-6 C 0.02465 -0.03078 0.04931 -0.06157 -0.01493 -0.05995 C -0.07917 -0.05833 -0.35799 -0.08495 -0.38507 0.00996 C -0.41215 0.10487 -0.16823 0.42755 -0.17743 0.50996 C -0.18663 0.59214 -0.4033 0.58496 -0.43993 0.50325 C -0.47656 0.4213 -0.38212 0.10602 -0.39757 0.01968 C -0.41302 -0.0662 -0.46163 -0.0956 -0.53247 -0.01342 C -0.6033 0.06876 -0.74583 0.43218 -0.82257 0.5132 C -0.89931 0.59422 -0.96927 0.56829 -0.99253 0.47339 C -1.0158 0.37848 -1.02587 -0.00069 -0.9625 -0.05694 C -0.89913 -0.11273 -0.63247 0.10718 -0.6125 0.13658 C -0.59253 0.16598 -0.9026 0.12385 -0.84253 0.11991 C -0.78247 0.11598 -0.27118 0.05209 -0.25243 0.1132 C -0.23368 0.17431 -0.63212 0.48265 -0.73003 0.48658 C -0.82795 0.49052 -0.85747 0.26991 -0.83993 0.13658 C -0.8224 0.00325 -0.72378 -0.15509 -0.625 -0.31342 " pathEditMode="relative" ptsTypes="aaaaaaaaaaaaaaaA">
                                      <p:cBhvr>
                                        <p:cTn id="10" dur="60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-0.0243 -0.05093 -0.04878 -0.10186 -0.09757 -0.12686 C -0.14635 -0.15186 -0.26597 -0.26065 -0.29253 -0.15 C -0.31892 -0.03936 -0.21667 0.40833 -0.25729 0.53657 C -0.29826 0.66481 -0.50364 0.68819 -0.5375 0.6199 C -0.57135 0.55162 -0.43298 0.21828 -0.46007 0.12662 C -0.48715 0.03495 -0.59896 -0.00556 -0.69983 0.0699 C -0.80069 0.14537 -1.00035 0.57476 -1.06493 0.57986 C -1.12951 0.58495 -1.12048 0.15717 -1.08733 0.1 C -1.05451 0.04282 -0.89566 0.14051 -0.86753 0.23657 C -0.83923 0.33263 -0.92118 0.66435 -0.91736 0.67662 C -0.91354 0.68888 -0.90764 0.30393 -0.84496 0.30995 C -0.78212 0.31597 -0.58003 0.74606 -0.5401 0.71319 C -0.50017 0.68032 -0.56423 0.25972 -0.60486 0.11319 C -0.64566 -0.03334 -0.75555 -0.12014 -0.78507 -0.16667 " pathEditMode="relative" ptsTypes="aaaaaaaaaaaaaaA">
                                      <p:cBhvr>
                                        <p:cTn id="12" dur="6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 0.00115 C -0.05573 -0.01019 -0.00209 -0.02107 -0.1342 -0.02223 C -0.26632 -0.02338 -0.72761 -0.07894 -0.90174 -0.00556 C -1.07587 0.06782 -1.15261 0.27615 -1.17917 0.41782 C -1.20573 0.55949 -1.21615 0.76713 -1.06164 0.84444 C -0.90712 0.92175 -0.38802 0.91481 -0.25174 0.88101 C -0.11545 0.84722 -0.23039 0.75439 -0.2441 0.6412 C -0.25782 0.52777 -0.18542 0.23125 -0.3342 0.20115 C -0.48299 0.17106 -1.08039 0.33101 -1.13664 0.46111 C -1.19271 0.5912 -0.8125 0.94166 -0.6717 0.98101 C -0.53091 1.02037 -0.26493 0.78819 -0.29167 0.69768 C -0.31841 0.60717 -0.69948 0.50486 -0.8316 0.43773 C -0.96372 0.3706 -1.02396 0.3324 -1.0842 0.29444 " pathEditMode="relative" ptsTypes="aaaaaaaaaaaaA">
                                      <p:cBhvr>
                                        <p:cTn id="14" dur="6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 animBg="1"/>
      <p:bldP spid="126985" grpId="0" animBg="1"/>
      <p:bldP spid="126986" grpId="0" animBg="1"/>
      <p:bldP spid="126987" grpId="0" animBg="1"/>
      <p:bldP spid="1269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676400" y="633888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effectLst/>
              </a:rPr>
              <a:t>Thủ đô Mat-xcơ-va (Liên bang Nga)</a:t>
            </a:r>
          </a:p>
        </p:txBody>
      </p:sp>
      <p:pic>
        <p:nvPicPr>
          <p:cNvPr id="164871" name="Picture 7" descr="IMG_0172"/>
          <p:cNvPicPr>
            <a:picLocks noChangeAspect="1" noChangeArrowheads="1"/>
          </p:cNvPicPr>
          <p:nvPr/>
        </p:nvPicPr>
        <p:blipFill>
          <a:blip r:embed="rId2">
            <a:lum bright="-30000" contrast="42000"/>
          </a:blip>
          <a:srcRect l="35490" t="22701" r="25258" b="34764"/>
          <a:stretch>
            <a:fillRect/>
          </a:stretch>
        </p:blipFill>
        <p:spPr bwMode="auto">
          <a:xfrm>
            <a:off x="657225" y="304800"/>
            <a:ext cx="7800975" cy="6067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folHlink"/>
                </a:solidFill>
                <a:latin typeface="Times New Roman" pitchFamily="18" charset="0"/>
              </a:rPr>
              <a:t>IV: Củng cố, dặn dò:</a:t>
            </a:r>
          </a:p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Qua bài học này giúp con ôn tập, củng cố các kiến thức, kĩ năng địa lí gì?</a:t>
            </a:r>
          </a:p>
          <a:p>
            <a:pPr eaLnBrk="1" hangingPunct="1">
              <a:defRPr/>
            </a:pPr>
            <a:r>
              <a:rPr lang="en-US" sz="2800" smtClean="0">
                <a:latin typeface="Times New Roman" pitchFamily="18" charset="0"/>
              </a:rPr>
              <a:t>Dặn dò: về nhà học bài và hoàn thành các bài tập trong vở bài tập.</a:t>
            </a:r>
          </a:p>
          <a:p>
            <a:pPr eaLnBrk="1" hangingPunct="1">
              <a:defRPr/>
            </a:pPr>
            <a:r>
              <a:rPr lang="en-US" sz="2800" smtClean="0">
                <a:latin typeface="Times New Roman" pitchFamily="18" charset="0"/>
              </a:rPr>
              <a:t>Chuẩn bị: ôn tập cuối năm (T2) các châu lục còn lại.</a:t>
            </a:r>
          </a:p>
          <a:p>
            <a:pPr eaLnBrk="1" hangingPunct="1">
              <a:defRPr/>
            </a:pP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676400" y="1081088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folHlink"/>
                </a:solidFill>
                <a:effectLst/>
              </a:rPr>
              <a:t>Ôn tập cuối năm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990600" y="1131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effectLst/>
              </a:rPr>
              <a:t>Địa lí: </a:t>
            </a:r>
            <a:r>
              <a:rPr lang="en-US" sz="2800" u="sng">
                <a:effectLst/>
              </a:rPr>
              <a:t>Bài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600" y="1654175"/>
            <a:ext cx="8534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endParaRPr lang="en-US" sz="2400">
              <a:effectLst/>
            </a:endParaRPr>
          </a:p>
          <a:p>
            <a:pPr eaLnBrk="1" hangingPunct="1"/>
            <a:r>
              <a:rPr lang="en-US" sz="2400">
                <a:effectLst/>
              </a:rPr>
              <a:t>                           </a:t>
            </a:r>
          </a:p>
          <a:p>
            <a:pPr eaLnBrk="1" hangingPunct="1"/>
            <a:r>
              <a:rPr lang="en-US" sz="2400">
                <a:effectLst/>
              </a:rPr>
              <a:t>                             Lược đồ các châu lục và đại dương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1676400" y="34925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folHlink"/>
                </a:solidFill>
                <a:effectLst/>
              </a:rPr>
              <a:t>Ôn tập cuối năm</a:t>
            </a: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990600" y="3810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effectLst/>
              </a:rPr>
              <a:t>Địa lí: </a:t>
            </a:r>
            <a:r>
              <a:rPr lang="en-US" sz="2800" u="sng">
                <a:effectLst/>
              </a:rPr>
              <a:t>Bài 29</a:t>
            </a:r>
          </a:p>
        </p:txBody>
      </p:sp>
      <p:pic>
        <p:nvPicPr>
          <p:cNvPr id="2050" name="Picture 2" descr="D:\User\TKH - A Hai\Ban do chung (ko chu).jpg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838200" y="2057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4038600" y="1981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/>
                <a:latin typeface="Arial" charset="0"/>
              </a:rPr>
              <a:t>Bắc Băng Dương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57912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effectLst/>
                <a:latin typeface="Arial" charset="0"/>
              </a:rPr>
              <a:t>Châu Á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4419600" y="35052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effectLst/>
                <a:latin typeface="Arial" charset="0"/>
              </a:rPr>
              <a:t>Châu</a:t>
            </a:r>
            <a:r>
              <a:rPr lang="en-US" sz="2000" b="1">
                <a:effectLst/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effectLst/>
                <a:latin typeface="Arial" charset="0"/>
              </a:rPr>
              <a:t>Phi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 rot="3820009">
            <a:off x="6362700" y="36957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/>
                <a:latin typeface="Arial" charset="0"/>
              </a:rPr>
              <a:t>Thái Bình Dương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 rot="3485633">
            <a:off x="5308600" y="480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/>
                <a:latin typeface="Arial" charset="0"/>
              </a:rPr>
              <a:t>Ấn Độ Dương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43434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  <a:effectLst/>
                <a:latin typeface="Arial" charset="0"/>
              </a:rPr>
              <a:t>Châu Âu</a:t>
            </a:r>
          </a:p>
        </p:txBody>
      </p:sp>
      <p:sp>
        <p:nvSpPr>
          <p:cNvPr id="4133" name="WordArt 37"/>
          <p:cNvSpPr>
            <a:spLocks noChangeArrowheads="1" noChangeShapeType="1" noTextEdit="1"/>
          </p:cNvSpPr>
          <p:nvPr/>
        </p:nvSpPr>
        <p:spPr bwMode="auto">
          <a:xfrm rot="-5400000">
            <a:off x="3181350" y="5000625"/>
            <a:ext cx="2057400" cy="342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Đại Tây Dương</a:t>
            </a:r>
            <a:endParaRPr lang="en-US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2286000" y="281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Châu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3048000" y="4267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Mĩ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 rot="3916144">
            <a:off x="304800" y="449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/>
                <a:latin typeface="Arial" charset="0"/>
              </a:rPr>
              <a:t>Thái Bình Dương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5867400" y="4419600"/>
            <a:ext cx="3276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  <a:effectLst/>
              </a:rPr>
              <a:t>Châu đại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  <a:effectLst/>
              </a:rPr>
              <a:t>dương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228600" y="838200"/>
            <a:ext cx="8915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I- Ôn tập về các đại dương: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hãy chỉ trên lược đồ và cho biết mỗi đại dương đó tiếp giáp với châu lục và đại dương nào?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4114800" y="5867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  <a:effectLst/>
              </a:rPr>
              <a:t>Châu Nam Cực</a:t>
            </a: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5181600" y="1981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/>
                <a:latin typeface="Arial" charset="0"/>
              </a:rPr>
              <a:t>(1)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7620000" y="3657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/>
                <a:latin typeface="Arial" charset="0"/>
              </a:rPr>
              <a:t>(2)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6172200" y="4800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/>
                <a:latin typeface="Arial" charset="0"/>
              </a:rPr>
              <a:t>(3)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3962400" y="502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/>
                <a:latin typeface="Arial" charset="0"/>
              </a:rPr>
              <a:t>(4</a:t>
            </a:r>
            <a:endParaRPr lang="en-US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1524000" y="434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/>
                <a:latin typeface="Arial" charset="0"/>
              </a:rPr>
              <a:t>(2)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6718300" y="5981700"/>
            <a:ext cx="182880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u="sng">
                <a:solidFill>
                  <a:srgbClr val="000000"/>
                </a:solidFill>
                <a:effectLst/>
              </a:rPr>
              <a:t>Chú giải</a:t>
            </a:r>
            <a:r>
              <a:rPr lang="en-US" sz="1200" b="1">
                <a:solidFill>
                  <a:srgbClr val="000000"/>
                </a:solidFill>
                <a:effectLst/>
              </a:rPr>
              <a:t>:</a:t>
            </a:r>
          </a:p>
          <a:p>
            <a:r>
              <a:rPr lang="en-US" sz="1200" b="1">
                <a:solidFill>
                  <a:srgbClr val="000000"/>
                </a:solidFill>
                <a:effectLst/>
              </a:rPr>
              <a:t>……. Ranh giới châu lục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27" grpId="0"/>
      <p:bldP spid="4128" grpId="0"/>
      <p:bldP spid="4129" grpId="0"/>
      <p:bldP spid="4130" grpId="0"/>
      <p:bldP spid="4132" grpId="0"/>
      <p:bldP spid="4133" grpId="0" animBg="1"/>
      <p:bldP spid="4134" grpId="0"/>
      <p:bldP spid="4135" grpId="0"/>
      <p:bldP spid="4137" grpId="0"/>
      <p:bldP spid="4139" grpId="0"/>
      <p:bldP spid="4141" grpId="0"/>
      <p:bldP spid="4150" grpId="0"/>
      <p:bldP spid="4150" grpId="1"/>
      <p:bldP spid="4151" grpId="0"/>
      <p:bldP spid="4151" grpId="1"/>
      <p:bldP spid="4152" grpId="0"/>
      <p:bldP spid="4152" grpId="1"/>
      <p:bldP spid="4153" grpId="0"/>
      <p:bldP spid="4153" grpId="1"/>
      <p:bldP spid="4154" grpId="0"/>
      <p:bldP spid="4154" grpId="1"/>
      <p:bldP spid="4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3505200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Times New Roman" pitchFamily="18" charset="0"/>
              </a:rPr>
              <a:t>II- Ôn tập về các châu lục:</a:t>
            </a:r>
            <a:endParaRPr lang="en-US" sz="24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76400" y="6096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folHlink"/>
                </a:solidFill>
                <a:effectLst/>
              </a:rPr>
              <a:t>Ôn tập cuối năm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990600" y="533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effectLst/>
              </a:rPr>
              <a:t>Địa lí: </a:t>
            </a:r>
            <a:r>
              <a:rPr lang="en-US" sz="2800" u="sng">
                <a:effectLst/>
              </a:rPr>
              <a:t>Bài 29</a:t>
            </a:r>
          </a:p>
        </p:txBody>
      </p:sp>
      <p:sp>
        <p:nvSpPr>
          <p:cNvPr id="6149" name="Text Box 53"/>
          <p:cNvSpPr txBox="1">
            <a:spLocks noChangeArrowheads="1"/>
          </p:cNvSpPr>
          <p:nvPr/>
        </p:nvSpPr>
        <p:spPr bwMode="auto">
          <a:xfrm>
            <a:off x="3733800" y="51054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600" b="1">
              <a:solidFill>
                <a:schemeClr val="folHlink"/>
              </a:solidFill>
              <a:effectLst/>
            </a:endParaRPr>
          </a:p>
        </p:txBody>
      </p:sp>
      <p:sp>
        <p:nvSpPr>
          <p:cNvPr id="141382" name="Rectangle 70"/>
          <p:cNvSpPr>
            <a:spLocks noChangeArrowheads="1"/>
          </p:cNvSpPr>
          <p:nvPr/>
        </p:nvSpPr>
        <p:spPr bwMode="auto">
          <a:xfrm>
            <a:off x="3733800" y="1143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Châu Á, châu Âu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762000" y="1746250"/>
            <a:ext cx="8229600" cy="5111750"/>
            <a:chOff x="576" y="1488"/>
            <a:chExt cx="5184" cy="2794"/>
          </a:xfrm>
        </p:grpSpPr>
        <p:pic>
          <p:nvPicPr>
            <p:cNvPr id="6156" name="Picture 2" descr="D:\User\TKH - A Hai\Ban do chung (ko chu).jpg"/>
            <p:cNvPicPr>
              <a:picLocks noChangeAspect="1" noChangeArrowheads="1"/>
            </p:cNvPicPr>
            <p:nvPr/>
          </p:nvPicPr>
          <p:blipFill>
            <a:blip r:embed="rId2">
              <a:lum bright="6000" contrast="24000"/>
            </a:blip>
            <a:srcRect/>
            <a:stretch>
              <a:fillRect/>
            </a:stretch>
          </p:blipFill>
          <p:spPr bwMode="auto">
            <a:xfrm>
              <a:off x="576" y="1488"/>
              <a:ext cx="4896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Text Box 40"/>
            <p:cNvSpPr txBox="1">
              <a:spLocks noChangeArrowheads="1"/>
            </p:cNvSpPr>
            <p:nvPr/>
          </p:nvSpPr>
          <p:spPr bwMode="auto">
            <a:xfrm>
              <a:off x="2544" y="1488"/>
              <a:ext cx="20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charset="0"/>
                </a:rPr>
                <a:t>Bắc Băng Dương</a:t>
              </a:r>
              <a:r>
                <a:rPr lang="en-US">
                  <a:solidFill>
                    <a:srgbClr val="000000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6158" name="Text Box 42"/>
            <p:cNvSpPr txBox="1">
              <a:spLocks noChangeArrowheads="1"/>
            </p:cNvSpPr>
            <p:nvPr/>
          </p:nvSpPr>
          <p:spPr bwMode="auto">
            <a:xfrm>
              <a:off x="2784" y="2352"/>
              <a:ext cx="8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  <a:effectLst/>
                  <a:latin typeface="Arial" charset="0"/>
                </a:rPr>
                <a:t>Châu</a:t>
              </a:r>
              <a:r>
                <a:rPr lang="en-US" sz="2000" b="1">
                  <a:effectLst/>
                  <a:latin typeface="Arial" charset="0"/>
                </a:rPr>
                <a:t> </a:t>
              </a:r>
              <a:r>
                <a:rPr lang="en-US" sz="2000" b="1">
                  <a:solidFill>
                    <a:srgbClr val="FFFF00"/>
                  </a:solidFill>
                  <a:effectLst/>
                  <a:latin typeface="Arial" charset="0"/>
                </a:rPr>
                <a:t>Phi</a:t>
              </a:r>
            </a:p>
          </p:txBody>
        </p:sp>
        <p:sp>
          <p:nvSpPr>
            <p:cNvPr id="6159" name="Text Box 43"/>
            <p:cNvSpPr txBox="1">
              <a:spLocks noChangeArrowheads="1"/>
            </p:cNvSpPr>
            <p:nvPr/>
          </p:nvSpPr>
          <p:spPr bwMode="auto">
            <a:xfrm rot="3820009">
              <a:off x="4008" y="2472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charset="0"/>
                </a:rPr>
                <a:t>Thái Bình Dương</a:t>
              </a:r>
            </a:p>
          </p:txBody>
        </p:sp>
        <p:sp>
          <p:nvSpPr>
            <p:cNvPr id="6160" name="Text Box 44"/>
            <p:cNvSpPr txBox="1">
              <a:spLocks noChangeArrowheads="1"/>
            </p:cNvSpPr>
            <p:nvPr/>
          </p:nvSpPr>
          <p:spPr bwMode="auto">
            <a:xfrm rot="3485633">
              <a:off x="3408" y="3072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charset="0"/>
                </a:rPr>
                <a:t>Ấn Độ Dương</a:t>
              </a:r>
            </a:p>
          </p:txBody>
        </p:sp>
        <p:sp>
          <p:nvSpPr>
            <p:cNvPr id="141358" name="Text Box 46"/>
            <p:cNvSpPr txBox="1">
              <a:spLocks noChangeArrowheads="1"/>
            </p:cNvSpPr>
            <p:nvPr/>
          </p:nvSpPr>
          <p:spPr bwMode="auto">
            <a:xfrm>
              <a:off x="1440" y="1920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Châu</a:t>
              </a:r>
            </a:p>
          </p:txBody>
        </p:sp>
        <p:sp>
          <p:nvSpPr>
            <p:cNvPr id="141359" name="Text Box 47"/>
            <p:cNvSpPr txBox="1">
              <a:spLocks noChangeArrowheads="1"/>
            </p:cNvSpPr>
            <p:nvPr/>
          </p:nvSpPr>
          <p:spPr bwMode="auto">
            <a:xfrm>
              <a:off x="1920" y="2832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Mĩ</a:t>
              </a:r>
            </a:p>
          </p:txBody>
        </p:sp>
        <p:sp>
          <p:nvSpPr>
            <p:cNvPr id="6163" name="Text Box 48"/>
            <p:cNvSpPr txBox="1">
              <a:spLocks noChangeArrowheads="1"/>
            </p:cNvSpPr>
            <p:nvPr/>
          </p:nvSpPr>
          <p:spPr bwMode="auto">
            <a:xfrm rot="3820009">
              <a:off x="192" y="2976"/>
              <a:ext cx="1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charset="0"/>
                </a:rPr>
                <a:t>Thái Bình Dương</a:t>
              </a:r>
            </a:p>
          </p:txBody>
        </p:sp>
        <p:sp>
          <p:nvSpPr>
            <p:cNvPr id="6164" name="Text Box 49"/>
            <p:cNvSpPr txBox="1">
              <a:spLocks noChangeArrowheads="1"/>
            </p:cNvSpPr>
            <p:nvPr/>
          </p:nvSpPr>
          <p:spPr bwMode="auto">
            <a:xfrm>
              <a:off x="3696" y="2928"/>
              <a:ext cx="206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folHlink"/>
                  </a:solidFill>
                  <a:effectLst/>
                </a:rPr>
                <a:t>Châu đại               dương</a:t>
              </a:r>
              <a:r>
                <a:rPr lang="en-US">
                  <a:solidFill>
                    <a:srgbClr val="000000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6165" name="Text Box 50"/>
            <p:cNvSpPr txBox="1">
              <a:spLocks noChangeArrowheads="1"/>
            </p:cNvSpPr>
            <p:nvPr/>
          </p:nvSpPr>
          <p:spPr bwMode="auto">
            <a:xfrm>
              <a:off x="2592" y="3840"/>
              <a:ext cx="1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hlink"/>
                  </a:solidFill>
                  <a:effectLst/>
                  <a:latin typeface="Arial" charset="0"/>
                </a:rPr>
                <a:t>Châu Nam C</a:t>
              </a:r>
              <a:r>
                <a:rPr lang="en-US" sz="2400" b="1">
                  <a:solidFill>
                    <a:schemeClr val="hlink"/>
                  </a:solidFill>
                  <a:effectLst/>
                </a:rPr>
                <a:t>ực</a:t>
              </a:r>
            </a:p>
          </p:txBody>
        </p:sp>
        <p:sp>
          <p:nvSpPr>
            <p:cNvPr id="6166" name="Rectangle 51"/>
            <p:cNvSpPr>
              <a:spLocks noChangeArrowheads="1"/>
            </p:cNvSpPr>
            <p:nvPr/>
          </p:nvSpPr>
          <p:spPr bwMode="auto">
            <a:xfrm>
              <a:off x="1968" y="4032"/>
              <a:ext cx="28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/>
                </a:rPr>
                <a:t>Lược đồ các châu lục và đại dương</a:t>
              </a:r>
            </a:p>
          </p:txBody>
        </p:sp>
        <p:sp>
          <p:nvSpPr>
            <p:cNvPr id="6167" name="WordArt 52"/>
            <p:cNvSpPr>
              <a:spLocks noChangeArrowheads="1" noChangeShapeType="1" noTextEdit="1"/>
            </p:cNvSpPr>
            <p:nvPr/>
          </p:nvSpPr>
          <p:spPr bwMode="auto">
            <a:xfrm rot="-5400000">
              <a:off x="2052" y="3132"/>
              <a:ext cx="1296" cy="21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vi-VN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Đại Tây Dương</a:t>
              </a:r>
              <a:endPara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6168" name="Text Box 72"/>
            <p:cNvSpPr txBox="1">
              <a:spLocks noChangeArrowheads="1"/>
            </p:cNvSpPr>
            <p:nvPr/>
          </p:nvSpPr>
          <p:spPr bwMode="auto">
            <a:xfrm>
              <a:off x="4320" y="3768"/>
              <a:ext cx="1152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u="sng">
                  <a:solidFill>
                    <a:srgbClr val="000000"/>
                  </a:solidFill>
                  <a:effectLst/>
                </a:rPr>
                <a:t>Chú giải</a:t>
              </a:r>
              <a:r>
                <a:rPr lang="en-US" sz="1200" b="1">
                  <a:solidFill>
                    <a:srgbClr val="000000"/>
                  </a:solidFill>
                  <a:effectLst/>
                </a:rPr>
                <a:t>:</a:t>
              </a:r>
            </a:p>
            <a:p>
              <a:r>
                <a:rPr lang="en-US" sz="1200" b="1">
                  <a:solidFill>
                    <a:srgbClr val="000000"/>
                  </a:solidFill>
                  <a:effectLst/>
                </a:rPr>
                <a:t>……. Ranh giới châu lục</a:t>
              </a:r>
            </a:p>
          </p:txBody>
        </p:sp>
      </p:grpSp>
      <p:sp>
        <p:nvSpPr>
          <p:cNvPr id="141386" name="Text Box 74"/>
          <p:cNvSpPr txBox="1">
            <a:spLocks noChangeArrowheads="1"/>
          </p:cNvSpPr>
          <p:nvPr/>
        </p:nvSpPr>
        <p:spPr bwMode="auto">
          <a:xfrm>
            <a:off x="4800600" y="220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effectLst/>
                <a:latin typeface="Arial" charset="0"/>
              </a:rPr>
              <a:t>(1)</a:t>
            </a:r>
          </a:p>
        </p:txBody>
      </p:sp>
      <p:sp>
        <p:nvSpPr>
          <p:cNvPr id="141402" name="Text Box 90"/>
          <p:cNvSpPr txBox="1">
            <a:spLocks noChangeArrowheads="1"/>
          </p:cNvSpPr>
          <p:nvPr/>
        </p:nvSpPr>
        <p:spPr bwMode="auto">
          <a:xfrm>
            <a:off x="59436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effectLst/>
                <a:latin typeface="Arial" charset="0"/>
              </a:rPr>
              <a:t>(2)</a:t>
            </a:r>
          </a:p>
        </p:txBody>
      </p:sp>
      <p:sp>
        <p:nvSpPr>
          <p:cNvPr id="141403" name="Text Box 91"/>
          <p:cNvSpPr txBox="1">
            <a:spLocks noChangeArrowheads="1"/>
          </p:cNvSpPr>
          <p:nvPr/>
        </p:nvSpPr>
        <p:spPr bwMode="auto">
          <a:xfrm>
            <a:off x="4419600" y="220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effectLst/>
              </a:rPr>
              <a:t>Châu Âu</a:t>
            </a:r>
          </a:p>
        </p:txBody>
      </p:sp>
      <p:sp>
        <p:nvSpPr>
          <p:cNvPr id="141404" name="Text Box 92"/>
          <p:cNvSpPr txBox="1">
            <a:spLocks noChangeArrowheads="1"/>
          </p:cNvSpPr>
          <p:nvPr/>
        </p:nvSpPr>
        <p:spPr bwMode="auto">
          <a:xfrm>
            <a:off x="5638800" y="243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effectLst/>
              </a:rPr>
              <a:t>Châu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1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82" grpId="0"/>
      <p:bldP spid="141386" grpId="0"/>
      <p:bldP spid="141386" grpId="1"/>
      <p:bldP spid="141402" grpId="0"/>
      <p:bldP spid="141402" grpId="1"/>
      <p:bldP spid="141403" grpId="0"/>
      <p:bldP spid="1414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692" name="Group 284"/>
          <p:cNvGraphicFramePr>
            <a:graphicFrameLocks noGrp="1"/>
          </p:cNvGraphicFramePr>
          <p:nvPr>
            <p:ph sz="half" idx="1"/>
          </p:nvPr>
        </p:nvGraphicFramePr>
        <p:xfrm>
          <a:off x="241300" y="1012825"/>
          <a:ext cx="8686800" cy="5311775"/>
        </p:xfrm>
        <a:graphic>
          <a:graphicData uri="http://schemas.openxmlformats.org/drawingml/2006/table">
            <a:tbl>
              <a:tblPr/>
              <a:tblGrid>
                <a:gridCol w="1587500"/>
                <a:gridCol w="2755900"/>
                <a:gridCol w="4343400"/>
              </a:tblGrid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Tên châu lục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Vị trí (nằm ở bán cầu nào)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Tiếp giáp với châu lục và  đại dương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689" name="Text Box 281"/>
          <p:cNvSpPr txBox="1">
            <a:spLocks noChangeArrowheads="1"/>
          </p:cNvSpPr>
          <p:nvPr/>
        </p:nvSpPr>
        <p:spPr bwMode="auto">
          <a:xfrm>
            <a:off x="1828800" y="3048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Thuộc bán cầu bắc.</a:t>
            </a:r>
          </a:p>
        </p:txBody>
      </p:sp>
      <p:sp>
        <p:nvSpPr>
          <p:cNvPr id="145690" name="Text Box 282"/>
          <p:cNvSpPr txBox="1">
            <a:spLocks noChangeArrowheads="1"/>
          </p:cNvSpPr>
          <p:nvPr/>
        </p:nvSpPr>
        <p:spPr bwMode="auto">
          <a:xfrm>
            <a:off x="1828800" y="4816475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Nằm ở bán cầu Bắc (phía tây châu Á)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691" name="Text Box 283"/>
          <p:cNvSpPr txBox="1">
            <a:spLocks noChangeArrowheads="1"/>
          </p:cNvSpPr>
          <p:nvPr/>
        </p:nvSpPr>
        <p:spPr bwMode="auto">
          <a:xfrm>
            <a:off x="4572000" y="2133600"/>
            <a:ext cx="4572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Tiếp giáp với đại dương: Bắc Băng Dương, Thái Bình Dương, Ấn Độ Dương;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Tiếp giáp với châu lục: châu Phi, châu Âu</a:t>
            </a:r>
          </a:p>
        </p:txBody>
      </p:sp>
      <p:sp>
        <p:nvSpPr>
          <p:cNvPr id="145693" name="Text Box 285"/>
          <p:cNvSpPr txBox="1">
            <a:spLocks noChangeArrowheads="1"/>
          </p:cNvSpPr>
          <p:nvPr/>
        </p:nvSpPr>
        <p:spPr bwMode="auto">
          <a:xfrm>
            <a:off x="4572000" y="4403725"/>
            <a:ext cx="4343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Tiếp giáp với đại dương: Bắc Băng Dương, Đại Tây Dương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Tiếp giáp với châu lục: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Châu Á</a:t>
            </a:r>
          </a:p>
        </p:txBody>
      </p:sp>
      <p:sp>
        <p:nvSpPr>
          <p:cNvPr id="145694" name="Text Box 286"/>
          <p:cNvSpPr txBox="1">
            <a:spLocks noChangeArrowheads="1"/>
          </p:cNvSpPr>
          <p:nvPr/>
        </p:nvSpPr>
        <p:spPr bwMode="auto">
          <a:xfrm>
            <a:off x="304800" y="298608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pres?slideindex=1&amp;slidetitle="/>
              </a:rPr>
              <a:t>Châu Á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695" name="Text Box 287"/>
          <p:cNvSpPr txBox="1">
            <a:spLocks noChangeArrowheads="1"/>
          </p:cNvSpPr>
          <p:nvPr/>
        </p:nvSpPr>
        <p:spPr bwMode="auto">
          <a:xfrm>
            <a:off x="304800" y="49530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pres?slideindex=1&amp;slidetitle="/>
              </a:rPr>
              <a:t>Châu Âu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89" grpId="0"/>
      <p:bldP spid="145690" grpId="0"/>
      <p:bldP spid="145691" grpId="0"/>
      <p:bldP spid="1456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822" name="Group 54"/>
          <p:cNvGraphicFramePr>
            <a:graphicFrameLocks noGrp="1"/>
          </p:cNvGraphicFramePr>
          <p:nvPr>
            <p:ph sz="half" idx="1"/>
          </p:nvPr>
        </p:nvGraphicFramePr>
        <p:xfrm>
          <a:off x="76200" y="1066800"/>
          <a:ext cx="9004300" cy="5638800"/>
        </p:xfrm>
        <a:graphic>
          <a:graphicData uri="http://schemas.openxmlformats.org/drawingml/2006/table">
            <a:tbl>
              <a:tblPr/>
              <a:tblGrid>
                <a:gridCol w="1377950"/>
                <a:gridCol w="1873250"/>
                <a:gridCol w="1917700"/>
                <a:gridCol w="1917700"/>
                <a:gridCol w="1917700"/>
              </a:tblGrid>
              <a:tr h="123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Tên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châu lục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Đặc điểm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tự nhiên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Dân cư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Hoạt động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kinh tế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Các nước tiêu biểu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Châu 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Châu Âu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0" name="Text Box 25"/>
          <p:cNvSpPr txBox="1">
            <a:spLocks noChangeArrowheads="1"/>
          </p:cNvSpPr>
          <p:nvPr/>
        </p:nvSpPr>
        <p:spPr bwMode="auto">
          <a:xfrm>
            <a:off x="0" y="79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effectLst/>
              </a:rPr>
              <a:t>Trao đổi theo nhóm bàn và nêu những đặc điểm tiêu biểu của châu Á, châu Âu về thiên nhiên, dân cư, hoạt động kinh tế.</a:t>
            </a:r>
          </a:p>
        </p:txBody>
      </p:sp>
      <p:sp>
        <p:nvSpPr>
          <p:cNvPr id="160804" name="Text Box 36"/>
          <p:cNvSpPr txBox="1">
            <a:spLocks noChangeArrowheads="1"/>
          </p:cNvSpPr>
          <p:nvPr/>
        </p:nvSpPr>
        <p:spPr bwMode="auto">
          <a:xfrm>
            <a:off x="1524000" y="23622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111111111111</a:t>
            </a:r>
          </a:p>
        </p:txBody>
      </p:sp>
      <p:sp>
        <p:nvSpPr>
          <p:cNvPr id="160805" name="Text Box 37"/>
          <p:cNvSpPr txBox="1">
            <a:spLocks noChangeArrowheads="1"/>
          </p:cNvSpPr>
          <p:nvPr/>
        </p:nvSpPr>
        <p:spPr bwMode="auto">
          <a:xfrm>
            <a:off x="1447800" y="45720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111111111111</a:t>
            </a:r>
          </a:p>
        </p:txBody>
      </p:sp>
      <p:sp>
        <p:nvSpPr>
          <p:cNvPr id="160806" name="Text Box 38"/>
          <p:cNvSpPr txBox="1">
            <a:spLocks noChangeArrowheads="1"/>
          </p:cNvSpPr>
          <p:nvPr/>
        </p:nvSpPr>
        <p:spPr bwMode="auto">
          <a:xfrm>
            <a:off x="3352800" y="23622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111111111111</a:t>
            </a:r>
          </a:p>
        </p:txBody>
      </p:sp>
      <p:sp>
        <p:nvSpPr>
          <p:cNvPr id="160807" name="Text Box 39"/>
          <p:cNvSpPr txBox="1">
            <a:spLocks noChangeArrowheads="1"/>
          </p:cNvSpPr>
          <p:nvPr/>
        </p:nvSpPr>
        <p:spPr bwMode="auto">
          <a:xfrm>
            <a:off x="3352800" y="45720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111111111111</a:t>
            </a:r>
          </a:p>
        </p:txBody>
      </p:sp>
      <p:sp>
        <p:nvSpPr>
          <p:cNvPr id="160808" name="Text Box 40"/>
          <p:cNvSpPr txBox="1">
            <a:spLocks noChangeArrowheads="1"/>
          </p:cNvSpPr>
          <p:nvPr/>
        </p:nvSpPr>
        <p:spPr bwMode="auto">
          <a:xfrm>
            <a:off x="5257800" y="23622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111111111111</a:t>
            </a:r>
          </a:p>
        </p:txBody>
      </p:sp>
      <p:sp>
        <p:nvSpPr>
          <p:cNvPr id="160809" name="Text Box 41"/>
          <p:cNvSpPr txBox="1">
            <a:spLocks noChangeArrowheads="1"/>
          </p:cNvSpPr>
          <p:nvPr/>
        </p:nvSpPr>
        <p:spPr bwMode="auto">
          <a:xfrm>
            <a:off x="5257800" y="45720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111111111111</a:t>
            </a:r>
          </a:p>
        </p:txBody>
      </p:sp>
      <p:sp>
        <p:nvSpPr>
          <p:cNvPr id="160823" name="Text Box 55"/>
          <p:cNvSpPr txBox="1">
            <a:spLocks noChangeArrowheads="1"/>
          </p:cNvSpPr>
          <p:nvPr/>
        </p:nvSpPr>
        <p:spPr bwMode="auto">
          <a:xfrm>
            <a:off x="7162800" y="2352675"/>
            <a:ext cx="198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- Trung Quốc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- Lào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- Cam-pu-chia</a:t>
            </a:r>
          </a:p>
        </p:txBody>
      </p:sp>
      <p:sp>
        <p:nvSpPr>
          <p:cNvPr id="160824" name="Text Box 56"/>
          <p:cNvSpPr txBox="1">
            <a:spLocks noChangeArrowheads="1"/>
          </p:cNvSpPr>
          <p:nvPr/>
        </p:nvSpPr>
        <p:spPr bwMode="auto">
          <a:xfrm>
            <a:off x="7162800" y="4572000"/>
            <a:ext cx="1981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- Liên bang Nga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</a:rPr>
              <a:t>- Pháp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0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0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0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0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0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6200"/>
            <a:ext cx="88963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2133600" y="60960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effectLst/>
              </a:rPr>
              <a:t>Đền Ăng-co Vát (Cam-pu-chia)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G0241A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-123825" y="-414338"/>
            <a:ext cx="9391650" cy="76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2133600" y="63388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effectLst/>
              </a:rPr>
              <a:t>Luông Pha-băng (Lào)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hoto-17-02-09-04-54-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effectLst/>
              </a:rPr>
              <a:t>Một đoạn Vạn lí Trường Thành (Trung Quốc)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build="allAtOnce"/>
    </p:bldLst>
  </p:timing>
</p:sld>
</file>

<file path=ppt/theme/theme1.xml><?xml version="1.0" encoding="utf-8"?>
<a:theme xmlns:a="http://schemas.openxmlformats.org/drawingml/2006/main" name="Cac đai duong tren the gioi da sua">
  <a:themeElements>
    <a:clrScheme name="Cac đai duong tren the gioi da sua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ac đai duong tren the gioi da su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ac đai duong tren the gioi da sua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 đai duong tren the gioi da sua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 đai duong tren the gioi da sua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 đai duong tren the gioi da sua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 đai duong tren the gioi da sua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 đai duong tren the gioi da sua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 đai duong tren the gioi da sua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 đai duong tren the gioi da sua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Cac đai duong tren the gioi da sua</Template>
  <TotalTime>313</TotalTime>
  <Words>448</Words>
  <Application>Microsoft Office PowerPoint</Application>
  <PresentationFormat>On-screen Show (4:3)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Verdana</vt:lpstr>
      <vt:lpstr>Wingdings</vt:lpstr>
      <vt:lpstr>Cac đai duong tren the gioi da sua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 Le Duan TP Vinh_Nghe 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Minh</dc:creator>
  <cp:lastModifiedBy>CSTeam</cp:lastModifiedBy>
  <cp:revision>60</cp:revision>
  <dcterms:created xsi:type="dcterms:W3CDTF">2011-04-03T16:38:07Z</dcterms:created>
  <dcterms:modified xsi:type="dcterms:W3CDTF">2016-06-30T02:34:02Z</dcterms:modified>
</cp:coreProperties>
</file>